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65" r:id="rId2"/>
    <p:sldId id="256" r:id="rId3"/>
    <p:sldId id="257" r:id="rId4"/>
    <p:sldId id="258" r:id="rId5"/>
    <p:sldId id="259" r:id="rId6"/>
    <p:sldId id="260" r:id="rId7"/>
    <p:sldId id="261" r:id="rId8"/>
    <p:sldId id="262"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3274" autoAdjust="0"/>
  </p:normalViewPr>
  <p:slideViewPr>
    <p:cSldViewPr>
      <p:cViewPr>
        <p:scale>
          <a:sx n="73" d="100"/>
          <a:sy n="73" d="100"/>
        </p:scale>
        <p:origin x="-1296" y="414"/>
      </p:cViewPr>
      <p:guideLst>
        <p:guide orient="horz" pos="2160"/>
        <p:guide pos="2880"/>
      </p:guideLst>
    </p:cSldViewPr>
  </p:slideViewPr>
  <p:outlineViewPr>
    <p:cViewPr>
      <p:scale>
        <a:sx n="33" d="100"/>
        <a:sy n="33" d="100"/>
      </p:scale>
      <p:origin x="12"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DE160-4E63-40FF-B0F4-C1F25029EEEF}" type="datetimeFigureOut">
              <a:rPr lang="en-US" smtClean="0"/>
              <a:t>12/18/2018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03C5FA-156F-4378-9363-49B1B5039AD5}" type="slidenum">
              <a:rPr lang="en-US" smtClean="0"/>
              <a:t>‹#›</a:t>
            </a:fld>
            <a:endParaRPr lang="en-US"/>
          </a:p>
        </p:txBody>
      </p:sp>
    </p:spTree>
    <p:extLst>
      <p:ext uri="{BB962C8B-B14F-4D97-AF65-F5344CB8AC3E}">
        <p14:creationId xmlns:p14="http://schemas.microsoft.com/office/powerpoint/2010/main" val="2149581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He thought the tremors were related to nerves and would eventually resolve on its’ own. </a:t>
            </a:r>
            <a:r>
              <a:rPr lang="en-US" dirty="0" smtClean="0">
                <a:latin typeface="Times New Roman" pitchFamily="18" charset="0"/>
                <a:cs typeface="Times New Roman" pitchFamily="18" charset="0"/>
              </a:rPr>
              <a:t>Ali</a:t>
            </a:r>
            <a:r>
              <a:rPr lang="en-US" baseline="0" dirty="0" smtClean="0">
                <a:latin typeface="Times New Roman" pitchFamily="18" charset="0"/>
                <a:cs typeface="Times New Roman" pitchFamily="18" charset="0"/>
              </a:rPr>
              <a:t> had home care because his situation kept getting worse day by day</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On inspection you notice a pill-rolling movement in his right hand at rest that resolves with active movement of the hand. </a:t>
            </a:r>
            <a:r>
              <a:rPr lang="en-US" dirty="0" smtClean="0">
                <a:latin typeface="Times New Roman" pitchFamily="18" charset="0"/>
                <a:cs typeface="Times New Roman" pitchFamily="18" charset="0"/>
              </a:rPr>
              <a:t>Ali</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is </a:t>
            </a:r>
            <a:r>
              <a:rPr lang="en-US" dirty="0" smtClean="0">
                <a:latin typeface="Times New Roman" pitchFamily="18" charset="0"/>
                <a:cs typeface="Times New Roman" pitchFamily="18" charset="0"/>
              </a:rPr>
              <a:t>incapacitated because according</a:t>
            </a:r>
            <a:r>
              <a:rPr lang="en-US" baseline="0" dirty="0" smtClean="0">
                <a:latin typeface="Times New Roman" pitchFamily="18" charset="0"/>
                <a:cs typeface="Times New Roman" pitchFamily="18" charset="0"/>
              </a:rPr>
              <a:t> to the head of the neurology clinic this is a clear sign of a Parkinson's disease.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F03C5FA-156F-4378-9363-49B1B5039AD5}" type="slidenum">
              <a:rPr lang="en-US" smtClean="0"/>
              <a:t>2</a:t>
            </a:fld>
            <a:endParaRPr lang="en-US"/>
          </a:p>
        </p:txBody>
      </p:sp>
    </p:spTree>
    <p:extLst>
      <p:ext uri="{BB962C8B-B14F-4D97-AF65-F5344CB8AC3E}">
        <p14:creationId xmlns:p14="http://schemas.microsoft.com/office/powerpoint/2010/main" val="2202815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Ali’s wife </a:t>
            </a:r>
            <a:r>
              <a:rPr lang="en-US" dirty="0" smtClean="0"/>
              <a:t>and </a:t>
            </a:r>
            <a:r>
              <a:rPr lang="en-US" dirty="0" smtClean="0"/>
              <a:t>the family </a:t>
            </a:r>
            <a:r>
              <a:rPr lang="en-US" dirty="0" smtClean="0"/>
              <a:t>were concerned what the</a:t>
            </a:r>
            <a:r>
              <a:rPr lang="en-US" baseline="0" dirty="0" smtClean="0"/>
              <a:t> disease entailed and the repercussions that come with it. Since Parkinson’s disease interferes with the brain ‘s electrical system, that means it will affect the movement and even cause uncalled for tremors in Mr. </a:t>
            </a:r>
            <a:r>
              <a:rPr lang="en-US" baseline="0" dirty="0" smtClean="0"/>
              <a:t>Ali’s </a:t>
            </a:r>
            <a:r>
              <a:rPr lang="en-US" baseline="0" dirty="0" smtClean="0"/>
              <a:t>body</a:t>
            </a:r>
            <a:r>
              <a:rPr lang="en-US" baseline="0" dirty="0" smtClean="0"/>
              <a:t>. The effects of the Parkinson disease were evident to the world when he stepped out to the world at the Olympic flame at Atlanta games.</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3</a:t>
            </a:fld>
            <a:endParaRPr lang="en-US"/>
          </a:p>
        </p:txBody>
      </p:sp>
    </p:spTree>
    <p:extLst>
      <p:ext uri="{BB962C8B-B14F-4D97-AF65-F5344CB8AC3E}">
        <p14:creationId xmlns:p14="http://schemas.microsoft.com/office/powerpoint/2010/main" val="4408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Parkinson's disease (PD) is recognized as a complex illness with numerous behavioral symptoms, in addition to the well-recognized motor symptoms such as tremor, rigidity, postural instability, and </a:t>
            </a:r>
            <a:r>
              <a:rPr lang="en-US" dirty="0" smtClean="0"/>
              <a:t>bradykinesia.</a:t>
            </a:r>
            <a:r>
              <a:rPr lang="en-US" baseline="0" dirty="0" smtClean="0"/>
              <a:t> Ali battled with all this changes in his body without giving up or rather feeling sorry for himself until he succumbed to death in 2016.</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4</a:t>
            </a:fld>
            <a:endParaRPr lang="en-US"/>
          </a:p>
        </p:txBody>
      </p:sp>
    </p:spTree>
    <p:extLst>
      <p:ext uri="{BB962C8B-B14F-4D97-AF65-F5344CB8AC3E}">
        <p14:creationId xmlns:p14="http://schemas.microsoft.com/office/powerpoint/2010/main" val="3795693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above mentioned deficits have drawn attention to a potential role of the basal ganglia in cognitive processes</a:t>
            </a:r>
            <a:r>
              <a:rPr lang="en-US" dirty="0" smtClean="0"/>
              <a:t>. Ali became part of all this deficits but he tried hard to out-do</a:t>
            </a:r>
            <a:r>
              <a:rPr lang="en-US" baseline="0" dirty="0" smtClean="0"/>
              <a:t> the disease.</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5</a:t>
            </a:fld>
            <a:endParaRPr lang="en-US"/>
          </a:p>
        </p:txBody>
      </p:sp>
    </p:spTree>
    <p:extLst>
      <p:ext uri="{BB962C8B-B14F-4D97-AF65-F5344CB8AC3E}">
        <p14:creationId xmlns:p14="http://schemas.microsoft.com/office/powerpoint/2010/main" val="1094907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therapy there is;</a:t>
            </a:r>
            <a:r>
              <a:rPr lang="en-US" baseline="0" dirty="0" smtClean="0"/>
              <a:t> drug therapy, physiotherapy, occupational therapy, diet advice and language and speech therapy all this help in the treatment of the disease. On the other side, medication can be used to improve the main symptoms of Parkinson's disease, such as shaking (tremors) and movement problems. Lastly, it is the surgery part where most of the patients use deep brain stimulation to help curb the disease.</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6</a:t>
            </a:fld>
            <a:endParaRPr lang="en-US"/>
          </a:p>
        </p:txBody>
      </p:sp>
    </p:spTree>
    <p:extLst>
      <p:ext uri="{BB962C8B-B14F-4D97-AF65-F5344CB8AC3E}">
        <p14:creationId xmlns:p14="http://schemas.microsoft.com/office/powerpoint/2010/main" val="1671432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Mohamed Ali’s </a:t>
            </a:r>
            <a:r>
              <a:rPr lang="en-US" dirty="0" smtClean="0"/>
              <a:t>symptoms of Parkinson’s </a:t>
            </a:r>
            <a:r>
              <a:rPr lang="en-US" dirty="0" smtClean="0"/>
              <a:t>were </a:t>
            </a:r>
            <a:r>
              <a:rPr lang="en-US" dirty="0" smtClean="0"/>
              <a:t>well-controlled with pramipexole (Mirapex) for a few years. However, on a follow-up visit he reports his symptoms are no longer controlled with pramipexole and he has tremors and stiffness in all 4 extremities. </a:t>
            </a:r>
            <a:r>
              <a:rPr lang="en-US" dirty="0" smtClean="0"/>
              <a:t>Ali later gave upon the Clinic’s treatment and opted for home care where he slowly succumbed</a:t>
            </a:r>
            <a:r>
              <a:rPr lang="en-US" baseline="0" dirty="0" smtClean="0"/>
              <a:t> to death.</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7</a:t>
            </a:fld>
            <a:endParaRPr lang="en-US"/>
          </a:p>
        </p:txBody>
      </p:sp>
    </p:spTree>
    <p:extLst>
      <p:ext uri="{BB962C8B-B14F-4D97-AF65-F5344CB8AC3E}">
        <p14:creationId xmlns:p14="http://schemas.microsoft.com/office/powerpoint/2010/main" val="3590241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C41E1D7-358D-4ADC-A680-420BBB32067A}" type="datetimeFigureOut">
              <a:rPr lang="en-US" smtClean="0"/>
              <a:t>12/18/2018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9345E01-DDCA-43D0-B15B-39B7B43E7B1E}"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41E1D7-358D-4ADC-A680-420BBB32067A}"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C41E1D7-358D-4ADC-A680-420BBB32067A}"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9345E01-DDCA-43D0-B15B-39B7B43E7B1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41E1D7-358D-4ADC-A680-420BBB32067A}" type="datetimeFigureOut">
              <a:rPr lang="en-US" smtClean="0"/>
              <a:t>12/18/2018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C41E1D7-358D-4ADC-A680-420BBB32067A}" type="datetimeFigureOut">
              <a:rPr lang="en-US" smtClean="0"/>
              <a:t>12/18/2018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C41E1D7-358D-4ADC-A680-420BBB32067A}" type="datetimeFigureOut">
              <a:rPr lang="en-US" smtClean="0"/>
              <a:t>12/18/2018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1E1D7-358D-4ADC-A680-420BBB32067A}" type="datetimeFigureOut">
              <a:rPr lang="en-US" smtClean="0"/>
              <a:t>12/18/2018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41E1D7-358D-4ADC-A680-420BBB32067A}" type="datetimeFigureOut">
              <a:rPr lang="en-US" smtClean="0"/>
              <a:t>12/18/2018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41E1D7-358D-4ADC-A680-420BBB32067A}" type="datetimeFigureOut">
              <a:rPr lang="en-US" smtClean="0"/>
              <a:t>12/18/2018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41E1D7-358D-4ADC-A680-420BBB32067A}"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41E1D7-358D-4ADC-A680-420BBB32067A}"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C41E1D7-358D-4ADC-A680-420BBB32067A}" type="datetimeFigureOut">
              <a:rPr lang="en-US" smtClean="0"/>
              <a:t>12/18/2018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9345E01-DDCA-43D0-B15B-39B7B43E7B1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3505200"/>
          </a:xfrm>
        </p:spPr>
        <p:txBody>
          <a:bodyPr>
            <a:noAutofit/>
          </a:bodyPr>
          <a:lstStyle/>
          <a:p>
            <a:r>
              <a:rPr lang="en-US" sz="5400" dirty="0">
                <a:latin typeface="+mn-lt"/>
              </a:rPr>
              <a:t>A case study on the Parkinson’s </a:t>
            </a:r>
            <a:r>
              <a:rPr lang="en-US" sz="5400" dirty="0" smtClean="0">
                <a:latin typeface="+mn-lt"/>
              </a:rPr>
              <a:t>disease.</a:t>
            </a:r>
            <a:endParaRPr lang="en-US" sz="5400" dirty="0">
              <a:latin typeface="+mn-lt"/>
            </a:endParaRPr>
          </a:p>
        </p:txBody>
      </p:sp>
    </p:spTree>
    <p:extLst>
      <p:ext uri="{BB962C8B-B14F-4D97-AF65-F5344CB8AC3E}">
        <p14:creationId xmlns:p14="http://schemas.microsoft.com/office/powerpoint/2010/main" val="31236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 PARKINSON’S DISEASE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77500" lnSpcReduction="20000"/>
          </a:bodyPr>
          <a:lstStyle/>
          <a:p>
            <a:r>
              <a:rPr lang="en-US" dirty="0" smtClean="0"/>
              <a:t>My case study goes to </a:t>
            </a:r>
            <a:r>
              <a:rPr lang="en-US" dirty="0" smtClean="0"/>
              <a:t>Mohamed Ali the boxer who died at 74 after he was diagnosed with Parkinson syndrome in 1974, </a:t>
            </a:r>
            <a:r>
              <a:rPr lang="en-US" dirty="0" smtClean="0"/>
              <a:t>at 42, three years after retiring from the boxing career and the disease </a:t>
            </a:r>
            <a:r>
              <a:rPr lang="en-US" dirty="0" smtClean="0"/>
              <a:t>came by as a result of boxing injuries. This came as a result of multiple head injuries sustained during his boxing career. </a:t>
            </a:r>
            <a:endParaRPr lang="en-US" dirty="0"/>
          </a:p>
        </p:txBody>
      </p:sp>
    </p:spTree>
    <p:extLst>
      <p:ext uri="{BB962C8B-B14F-4D97-AF65-F5344CB8AC3E}">
        <p14:creationId xmlns:p14="http://schemas.microsoft.com/office/powerpoint/2010/main" val="154042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Times New Roman" pitchFamily="18" charset="0"/>
                <a:cs typeface="Times New Roman" pitchFamily="18" charset="0"/>
              </a:rPr>
              <a:t>Effects of Parkinson’s Disease.</a:t>
            </a:r>
            <a:br>
              <a:rPr lang="en-US" sz="4400" dirty="0" smtClean="0">
                <a:latin typeface="Times New Roman" pitchFamily="18" charset="0"/>
                <a:cs typeface="Times New Roman" pitchFamily="18" charset="0"/>
              </a:rPr>
            </a:br>
            <a:endParaRPr lang="en-US" sz="4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This disorder caused the following signs and alteration in </a:t>
            </a:r>
            <a:r>
              <a:rPr lang="en-US" dirty="0" smtClean="0"/>
              <a:t>Mohamed Ali’s life</a:t>
            </a:r>
            <a:r>
              <a:rPr lang="en-US" dirty="0" smtClean="0"/>
              <a:t>:</a:t>
            </a:r>
          </a:p>
          <a:p>
            <a:pPr>
              <a:buFont typeface="Wingdings" pitchFamily="2" charset="2"/>
              <a:buChar char="Ø"/>
            </a:pPr>
            <a:r>
              <a:rPr lang="en-US" dirty="0" smtClean="0"/>
              <a:t>Akinesia.</a:t>
            </a:r>
            <a:endParaRPr lang="en-US" dirty="0"/>
          </a:p>
          <a:p>
            <a:pPr>
              <a:buFont typeface="Wingdings" pitchFamily="2" charset="2"/>
              <a:buChar char="Ø"/>
            </a:pPr>
            <a:r>
              <a:rPr lang="en-US" dirty="0" smtClean="0"/>
              <a:t>Rigidity, in 2005 at the Olympics Ali showed frail in movement and was honored while sited.</a:t>
            </a:r>
            <a:endParaRPr lang="en-US" dirty="0"/>
          </a:p>
          <a:p>
            <a:pPr>
              <a:buFont typeface="Wingdings" pitchFamily="2" charset="2"/>
              <a:buChar char="Ø"/>
            </a:pPr>
            <a:r>
              <a:rPr lang="en-US" dirty="0"/>
              <a:t>Postural </a:t>
            </a:r>
            <a:r>
              <a:rPr lang="en-US" dirty="0" smtClean="0"/>
              <a:t>Instability.</a:t>
            </a:r>
            <a:endParaRPr lang="en-US" dirty="0" smtClean="0"/>
          </a:p>
          <a:p>
            <a:pPr>
              <a:buFont typeface="Wingdings" pitchFamily="2" charset="2"/>
              <a:buChar char="Ø"/>
            </a:pPr>
            <a:r>
              <a:rPr lang="en-US" dirty="0" smtClean="0"/>
              <a:t>This </a:t>
            </a:r>
            <a:r>
              <a:rPr lang="en-US" dirty="0"/>
              <a:t>was the TARP </a:t>
            </a:r>
            <a:r>
              <a:rPr lang="en-US" dirty="0" smtClean="0"/>
              <a:t>acronym.</a:t>
            </a:r>
          </a:p>
          <a:p>
            <a:pPr>
              <a:buFont typeface="Wingdings" pitchFamily="2" charset="2"/>
              <a:buChar char="Ø"/>
            </a:pPr>
            <a:r>
              <a:rPr lang="en-US" dirty="0" smtClean="0"/>
              <a:t>Respiratory problems.</a:t>
            </a:r>
            <a:endParaRPr lang="en-US" dirty="0"/>
          </a:p>
          <a:p>
            <a:endParaRPr lang="en-US" dirty="0" smtClean="0"/>
          </a:p>
          <a:p>
            <a:endParaRPr lang="en-US" dirty="0"/>
          </a:p>
        </p:txBody>
      </p:sp>
    </p:spTree>
    <p:extLst>
      <p:ext uri="{BB962C8B-B14F-4D97-AF65-F5344CB8AC3E}">
        <p14:creationId xmlns:p14="http://schemas.microsoft.com/office/powerpoint/2010/main" val="458325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mn-lt"/>
              </a:rPr>
              <a:t>Behaviors caused with the disease.</a:t>
            </a:r>
            <a:endParaRPr lang="en-US" sz="4400" dirty="0">
              <a:latin typeface="+mn-lt"/>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q"/>
            </a:pPr>
            <a:r>
              <a:rPr lang="en-US" dirty="0" smtClean="0"/>
              <a:t>Ali showed all the following symptoms in his battle with the disease during the las</a:t>
            </a:r>
            <a:r>
              <a:rPr lang="en-US" dirty="0" smtClean="0"/>
              <a:t>t three decades </a:t>
            </a:r>
            <a:r>
              <a:rPr lang="en-US" dirty="0"/>
              <a:t>o</a:t>
            </a:r>
            <a:r>
              <a:rPr lang="en-US" dirty="0" smtClean="0"/>
              <a:t>f his life:</a:t>
            </a:r>
          </a:p>
          <a:p>
            <a:pPr>
              <a:buFont typeface="Wingdings" pitchFamily="2" charset="2"/>
              <a:buChar char="Ø"/>
            </a:pPr>
            <a:r>
              <a:rPr lang="en-US" dirty="0" smtClean="0"/>
              <a:t>Slurred speech.</a:t>
            </a:r>
            <a:endParaRPr lang="en-US" dirty="0" smtClean="0"/>
          </a:p>
          <a:p>
            <a:pPr>
              <a:buFont typeface="Wingdings" pitchFamily="2" charset="2"/>
              <a:buChar char="Ø"/>
            </a:pPr>
            <a:r>
              <a:rPr lang="en-US" dirty="0" smtClean="0"/>
              <a:t>Tremors</a:t>
            </a:r>
            <a:r>
              <a:rPr lang="en-US" dirty="0" smtClean="0"/>
              <a:t>. He experienced tremors</a:t>
            </a:r>
            <a:endParaRPr lang="en-US" dirty="0" smtClean="0"/>
          </a:p>
          <a:p>
            <a:pPr>
              <a:buFont typeface="Wingdings" pitchFamily="2" charset="2"/>
              <a:buChar char="Ø"/>
            </a:pPr>
            <a:r>
              <a:rPr lang="en-US" dirty="0" smtClean="0"/>
              <a:t>Lack of flexibility.</a:t>
            </a:r>
          </a:p>
          <a:p>
            <a:pPr>
              <a:buFont typeface="Wingdings" pitchFamily="2" charset="2"/>
              <a:buChar char="Ø"/>
            </a:pPr>
            <a:r>
              <a:rPr lang="en-US" dirty="0" smtClean="0"/>
              <a:t>Affects how one reasons</a:t>
            </a:r>
            <a:r>
              <a:rPr lang="en-US" dirty="0" smtClean="0"/>
              <a:t>. His mind was fine until his late 60s.</a:t>
            </a:r>
            <a:endParaRPr lang="en-US" dirty="0" smtClean="0"/>
          </a:p>
          <a:p>
            <a:pPr>
              <a:buFont typeface="Wingdings" pitchFamily="2" charset="2"/>
              <a:buChar char="Ø"/>
            </a:pPr>
            <a:r>
              <a:rPr lang="en-US" dirty="0" smtClean="0"/>
              <a:t>Vision impairment.</a:t>
            </a:r>
          </a:p>
          <a:p>
            <a:pPr>
              <a:buFont typeface="Wingdings" pitchFamily="2" charset="2"/>
              <a:buChar char="Ø"/>
            </a:pPr>
            <a:r>
              <a:rPr lang="en-US" dirty="0" smtClean="0"/>
              <a:t>Balance </a:t>
            </a:r>
            <a:r>
              <a:rPr lang="en-US" dirty="0"/>
              <a:t>difficulties and eventual problems standing up.</a:t>
            </a:r>
          </a:p>
          <a:p>
            <a:pPr>
              <a:buFont typeface="Wingdings" pitchFamily="2" charset="2"/>
              <a:buChar char="Ø"/>
            </a:pPr>
            <a:r>
              <a:rPr lang="en-US" dirty="0" smtClean="0"/>
              <a:t>Stiffness </a:t>
            </a:r>
            <a:r>
              <a:rPr lang="en-US" dirty="0"/>
              <a:t>in limbs</a:t>
            </a:r>
            <a:r>
              <a:rPr lang="en-US" dirty="0" smtClean="0"/>
              <a:t>. His body responded slowly to movement.</a:t>
            </a:r>
            <a:endParaRPr lang="en-US" dirty="0" smtClean="0"/>
          </a:p>
        </p:txBody>
      </p:sp>
    </p:spTree>
    <p:extLst>
      <p:ext uri="{BB962C8B-B14F-4D97-AF65-F5344CB8AC3E}">
        <p14:creationId xmlns:p14="http://schemas.microsoft.com/office/powerpoint/2010/main" val="3472043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Parkinson’s Disease Deficits</a:t>
            </a:r>
            <a:endParaRPr lang="en-US" sz="4400" dirty="0">
              <a:latin typeface="+mn-lt"/>
            </a:endParaRPr>
          </a:p>
        </p:txBody>
      </p:sp>
      <p:sp>
        <p:nvSpPr>
          <p:cNvPr id="3" name="Content Placeholder 2"/>
          <p:cNvSpPr>
            <a:spLocks noGrp="1"/>
          </p:cNvSpPr>
          <p:nvPr>
            <p:ph idx="1"/>
          </p:nvPr>
        </p:nvSpPr>
        <p:spPr/>
        <p:txBody>
          <a:bodyPr/>
          <a:lstStyle/>
          <a:p>
            <a:r>
              <a:rPr lang="en-US" dirty="0" smtClean="0"/>
              <a:t>The disease is commonly known as a movement disorder but it affects even one’s cognitive ability. This disease comes along with deficits;</a:t>
            </a:r>
          </a:p>
          <a:p>
            <a:pPr>
              <a:buFont typeface="Wingdings" pitchFamily="2" charset="2"/>
              <a:buChar char="Ø"/>
            </a:pPr>
            <a:r>
              <a:rPr lang="en-US" dirty="0" smtClean="0"/>
              <a:t>Regulating behavior of Mr</a:t>
            </a:r>
            <a:r>
              <a:rPr lang="en-US" dirty="0" smtClean="0"/>
              <a:t>. Ali </a:t>
            </a:r>
            <a:r>
              <a:rPr lang="en-US" dirty="0" smtClean="0"/>
              <a:t>in </a:t>
            </a:r>
            <a:r>
              <a:rPr lang="en-US" dirty="0"/>
              <a:t>sorting or planning </a:t>
            </a:r>
            <a:r>
              <a:rPr lang="en-US" dirty="0" smtClean="0"/>
              <a:t>tasks</a:t>
            </a:r>
            <a:r>
              <a:rPr lang="en-US" dirty="0" smtClean="0"/>
              <a:t>. That is why he retired from the boxing career.</a:t>
            </a:r>
            <a:endParaRPr lang="en-US" dirty="0" smtClean="0"/>
          </a:p>
          <a:p>
            <a:pPr>
              <a:buFont typeface="Wingdings" pitchFamily="2" charset="2"/>
              <a:buChar char="Ø"/>
            </a:pPr>
            <a:r>
              <a:rPr lang="en-US" dirty="0" smtClean="0"/>
              <a:t>Defective </a:t>
            </a:r>
            <a:r>
              <a:rPr lang="en-US" dirty="0"/>
              <a:t>use of memory </a:t>
            </a:r>
            <a:r>
              <a:rPr lang="en-US" dirty="0" smtClean="0"/>
              <a:t>stores.</a:t>
            </a:r>
          </a:p>
          <a:p>
            <a:pPr>
              <a:buFont typeface="Wingdings" pitchFamily="2" charset="2"/>
              <a:buChar char="Ø"/>
            </a:pPr>
            <a:r>
              <a:rPr lang="en-US" dirty="0" smtClean="0"/>
              <a:t> Impaired manipulation </a:t>
            </a:r>
            <a:r>
              <a:rPr lang="en-US" dirty="0"/>
              <a:t>of internal representation of </a:t>
            </a:r>
            <a:r>
              <a:rPr lang="en-US" dirty="0" smtClean="0"/>
              <a:t>visual-spatial stimuli.</a:t>
            </a:r>
            <a:endParaRPr lang="en-US" dirty="0"/>
          </a:p>
        </p:txBody>
      </p:sp>
    </p:spTree>
    <p:extLst>
      <p:ext uri="{BB962C8B-B14F-4D97-AF65-F5344CB8AC3E}">
        <p14:creationId xmlns:p14="http://schemas.microsoft.com/office/powerpoint/2010/main" val="134486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676400"/>
          </a:xfrm>
        </p:spPr>
        <p:txBody>
          <a:bodyPr>
            <a:noAutofit/>
          </a:bodyPr>
          <a:lstStyle/>
          <a:p>
            <a:r>
              <a:rPr lang="en-US" sz="4400" dirty="0" smtClean="0">
                <a:latin typeface="+mn-lt"/>
              </a:rPr>
              <a:t/>
            </a:r>
            <a:br>
              <a:rPr lang="en-US" sz="4400" dirty="0" smtClean="0">
                <a:latin typeface="+mn-lt"/>
              </a:rPr>
            </a:br>
            <a:r>
              <a:rPr lang="en-US" sz="4400" dirty="0" smtClean="0">
                <a:latin typeface="+mn-lt"/>
              </a:rPr>
              <a:t>Treatment</a:t>
            </a:r>
            <a:r>
              <a:rPr lang="en-US" sz="4400" dirty="0" smtClean="0"/>
              <a:t> </a:t>
            </a:r>
            <a:r>
              <a:rPr lang="en-US" sz="4400" dirty="0">
                <a:latin typeface="Times New Roman" pitchFamily="18" charset="0"/>
                <a:cs typeface="Times New Roman" pitchFamily="18" charset="0"/>
              </a:rPr>
              <a:t>on Parkinson's Disease</a:t>
            </a:r>
            <a:r>
              <a:rPr lang="en-US" sz="4400" dirty="0" smtClean="0">
                <a:latin typeface="Times New Roman" pitchFamily="18" charset="0"/>
                <a:cs typeface="Times New Roman" pitchFamily="18" charset="0"/>
              </a:rPr>
              <a:t/>
            </a:r>
            <a:br>
              <a:rPr lang="en-US" sz="4400" dirty="0" smtClean="0">
                <a:latin typeface="Times New Roman" pitchFamily="18" charset="0"/>
                <a:cs typeface="Times New Roman" pitchFamily="18" charset="0"/>
              </a:rPr>
            </a:br>
            <a:endParaRPr lang="en-US" sz="4400" dirty="0"/>
          </a:p>
        </p:txBody>
      </p:sp>
      <p:sp>
        <p:nvSpPr>
          <p:cNvPr id="3" name="Content Placeholder 2"/>
          <p:cNvSpPr>
            <a:spLocks noGrp="1"/>
          </p:cNvSpPr>
          <p:nvPr>
            <p:ph idx="1"/>
          </p:nvPr>
        </p:nvSpPr>
        <p:spPr>
          <a:xfrm>
            <a:off x="457200" y="1981200"/>
            <a:ext cx="8229600" cy="4328160"/>
          </a:xfrm>
        </p:spPr>
        <p:txBody>
          <a:bodyPr>
            <a:normAutofit fontScale="85000" lnSpcReduction="10000"/>
          </a:bodyPr>
          <a:lstStyle/>
          <a:p>
            <a:r>
              <a:rPr lang="en-US" dirty="0"/>
              <a:t>Treatment involves </a:t>
            </a:r>
            <a:r>
              <a:rPr lang="en-US" dirty="0" smtClean="0"/>
              <a:t>depleting </a:t>
            </a:r>
            <a:r>
              <a:rPr lang="en-US" dirty="0"/>
              <a:t>levels of the chemical in the system that the brain is not producing. This often can produce some improvement in motor function but will not completely alleviate </a:t>
            </a:r>
            <a:r>
              <a:rPr lang="en-US" dirty="0" smtClean="0"/>
              <a:t>it.</a:t>
            </a:r>
          </a:p>
          <a:p>
            <a:pPr>
              <a:buFont typeface="Wingdings" pitchFamily="2" charset="2"/>
              <a:buChar char="§"/>
            </a:pPr>
            <a:r>
              <a:rPr lang="en-US" dirty="0" smtClean="0"/>
              <a:t>There is: </a:t>
            </a:r>
          </a:p>
          <a:p>
            <a:pPr>
              <a:buFont typeface="Wingdings" pitchFamily="2" charset="2"/>
              <a:buChar char="Ø"/>
            </a:pPr>
            <a:r>
              <a:rPr lang="en-US" dirty="0" smtClean="0"/>
              <a:t>Supportive therapies.</a:t>
            </a:r>
          </a:p>
          <a:p>
            <a:pPr>
              <a:buFont typeface="Wingdings" pitchFamily="2" charset="2"/>
              <a:buChar char="Ø"/>
            </a:pPr>
            <a:r>
              <a:rPr lang="en-US" dirty="0" smtClean="0"/>
              <a:t>Medication.</a:t>
            </a:r>
          </a:p>
          <a:p>
            <a:pPr>
              <a:buFont typeface="Wingdings" pitchFamily="2" charset="2"/>
              <a:buChar char="Ø"/>
            </a:pPr>
            <a:r>
              <a:rPr lang="en-US" dirty="0" smtClean="0"/>
              <a:t>Diet advice.</a:t>
            </a:r>
          </a:p>
          <a:p>
            <a:pPr>
              <a:buFont typeface="Wingdings" pitchFamily="2" charset="2"/>
              <a:buChar char="Ø"/>
            </a:pPr>
            <a:r>
              <a:rPr lang="en-US" dirty="0" smtClean="0"/>
              <a:t>Surgery</a:t>
            </a:r>
            <a:r>
              <a:rPr lang="en-US" dirty="0" smtClean="0"/>
              <a:t>.</a:t>
            </a:r>
          </a:p>
          <a:p>
            <a:pPr>
              <a:buFont typeface="Wingdings" pitchFamily="2" charset="2"/>
              <a:buChar char="q"/>
            </a:pPr>
            <a:r>
              <a:rPr lang="en-US" dirty="0" smtClean="0"/>
              <a:t>Ali quit treatment at the Boca Raton Clinic because he felt used. His face was used to market the hospital business.</a:t>
            </a:r>
            <a:endParaRPr lang="en-US" dirty="0" smtClean="0"/>
          </a:p>
        </p:txBody>
      </p:sp>
    </p:spTree>
    <p:extLst>
      <p:ext uri="{BB962C8B-B14F-4D97-AF65-F5344CB8AC3E}">
        <p14:creationId xmlns:p14="http://schemas.microsoft.com/office/powerpoint/2010/main" val="1208331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Availability of the treatment</a:t>
            </a:r>
            <a:endParaRPr lang="en-US" sz="4400" dirty="0">
              <a:latin typeface="+mn-lt"/>
            </a:endParaRPr>
          </a:p>
        </p:txBody>
      </p:sp>
      <p:sp>
        <p:nvSpPr>
          <p:cNvPr id="3" name="Content Placeholder 2"/>
          <p:cNvSpPr>
            <a:spLocks noGrp="1"/>
          </p:cNvSpPr>
          <p:nvPr>
            <p:ph idx="1"/>
          </p:nvPr>
        </p:nvSpPr>
        <p:spPr/>
        <p:txBody>
          <a:bodyPr>
            <a:normAutofit lnSpcReduction="10000"/>
          </a:bodyPr>
          <a:lstStyle/>
          <a:p>
            <a:r>
              <a:rPr lang="en-US" dirty="0" smtClean="0"/>
              <a:t>Mohamed Ali opted </a:t>
            </a:r>
            <a:r>
              <a:rPr lang="en-US" dirty="0" smtClean="0"/>
              <a:t>for drug therapy and not all the time does medication work for every patient. There is always the short and long-term-effects. In this case the neurologist </a:t>
            </a:r>
            <a:r>
              <a:rPr lang="en-US" dirty="0"/>
              <a:t>recommends dopamine agonist, pramipexole (Mirapex) for </a:t>
            </a:r>
            <a:r>
              <a:rPr lang="en-US" dirty="0" smtClean="0"/>
              <a:t>Ali.</a:t>
            </a:r>
            <a:endParaRPr lang="en-US" dirty="0" smtClean="0"/>
          </a:p>
          <a:p>
            <a:r>
              <a:rPr lang="en-US" dirty="0"/>
              <a:t>Three main types of medication are commonly used:</a:t>
            </a:r>
          </a:p>
          <a:p>
            <a:endParaRPr lang="en-US" dirty="0"/>
          </a:p>
          <a:p>
            <a:pPr>
              <a:buFont typeface="Wingdings" pitchFamily="2" charset="2"/>
              <a:buChar char="Ø"/>
            </a:pPr>
            <a:r>
              <a:rPr lang="en-US" dirty="0" smtClean="0"/>
              <a:t>Levodopa.</a:t>
            </a:r>
            <a:endParaRPr lang="en-US" dirty="0"/>
          </a:p>
          <a:p>
            <a:pPr>
              <a:buFont typeface="Wingdings" pitchFamily="2" charset="2"/>
              <a:buChar char="Ø"/>
            </a:pPr>
            <a:r>
              <a:rPr lang="en-US" dirty="0" smtClean="0"/>
              <a:t>Dopamine agonists.</a:t>
            </a:r>
            <a:endParaRPr lang="en-US" dirty="0"/>
          </a:p>
          <a:p>
            <a:pPr>
              <a:buFont typeface="Wingdings" pitchFamily="2" charset="2"/>
              <a:buChar char="Ø"/>
            </a:pPr>
            <a:r>
              <a:rPr lang="en-US" dirty="0" smtClean="0"/>
              <a:t>Monoamine </a:t>
            </a:r>
            <a:r>
              <a:rPr lang="en-US" dirty="0"/>
              <a:t>oxidase-B </a:t>
            </a:r>
            <a:r>
              <a:rPr lang="en-US" dirty="0" smtClean="0"/>
              <a:t>inhibitors.</a:t>
            </a:r>
            <a:endParaRPr lang="en-US" dirty="0"/>
          </a:p>
        </p:txBody>
      </p:sp>
    </p:spTree>
    <p:extLst>
      <p:ext uri="{BB962C8B-B14F-4D97-AF65-F5344CB8AC3E}">
        <p14:creationId xmlns:p14="http://schemas.microsoft.com/office/powerpoint/2010/main" val="3969990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Conclusion </a:t>
            </a:r>
            <a:endParaRPr lang="en-US" sz="4400" dirty="0">
              <a:latin typeface="+mn-lt"/>
            </a:endParaRPr>
          </a:p>
        </p:txBody>
      </p:sp>
      <p:sp>
        <p:nvSpPr>
          <p:cNvPr id="3" name="Content Placeholder 2"/>
          <p:cNvSpPr>
            <a:spLocks noGrp="1"/>
          </p:cNvSpPr>
          <p:nvPr>
            <p:ph idx="1"/>
          </p:nvPr>
        </p:nvSpPr>
        <p:spPr/>
        <p:txBody>
          <a:bodyPr/>
          <a:lstStyle/>
          <a:p>
            <a:r>
              <a:rPr lang="en-US" dirty="0" smtClean="0"/>
              <a:t>Mohamed Ali </a:t>
            </a:r>
            <a:r>
              <a:rPr lang="en-US" dirty="0" smtClean="0"/>
              <a:t>suffers from Parkinson’s disease </a:t>
            </a:r>
            <a:r>
              <a:rPr lang="en-US" dirty="0" smtClean="0"/>
              <a:t>which eventually puts him down to rest. He battles it for three decades. That shows how he was willing to live with the disease.</a:t>
            </a:r>
          </a:p>
          <a:p>
            <a:r>
              <a:rPr lang="en-US" dirty="0" smtClean="0"/>
              <a:t>So, yes Parkinson disease can be caused by multiple head injuries. He died on a Friday night, June 2016.</a:t>
            </a:r>
          </a:p>
          <a:p>
            <a:r>
              <a:rPr lang="en-US" dirty="0" smtClean="0"/>
              <a:t>There is no cure for this disease only therapy and treatment helped prolong Ali’s life span.</a:t>
            </a:r>
            <a:endParaRPr lang="en-US" dirty="0"/>
          </a:p>
        </p:txBody>
      </p:sp>
    </p:spTree>
    <p:extLst>
      <p:ext uri="{BB962C8B-B14F-4D97-AF65-F5344CB8AC3E}">
        <p14:creationId xmlns:p14="http://schemas.microsoft.com/office/powerpoint/2010/main" val="2923422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References </a:t>
            </a:r>
            <a:endParaRPr lang="en-US" sz="4400" dirty="0">
              <a:latin typeface="+mn-lt"/>
            </a:endParaRPr>
          </a:p>
        </p:txBody>
      </p:sp>
      <p:sp>
        <p:nvSpPr>
          <p:cNvPr id="3" name="Content Placeholder 2"/>
          <p:cNvSpPr>
            <a:spLocks noGrp="1"/>
          </p:cNvSpPr>
          <p:nvPr>
            <p:ph idx="1"/>
          </p:nvPr>
        </p:nvSpPr>
        <p:spPr/>
        <p:txBody>
          <a:bodyPr>
            <a:normAutofit fontScale="92500" lnSpcReduction="20000"/>
          </a:bodyPr>
          <a:lstStyle/>
          <a:p>
            <a:r>
              <a:rPr lang="en-US" dirty="0"/>
              <a:t>Boli, Claude, Mohamed Ali, Paris: Gallimard, Folio biographies, 2016, 303 pages + appendices, 8,20 €, ISBN: 978-2-07-045410-5</a:t>
            </a:r>
          </a:p>
          <a:p>
            <a:r>
              <a:rPr lang="en-US" dirty="0" smtClean="0"/>
              <a:t>Aarsland</a:t>
            </a:r>
            <a:r>
              <a:rPr lang="en-US" dirty="0"/>
              <a:t>, D. Laake, K. Larsen, J.P. &amp; Janvin, C. (2002) Donepezil for cognitive impairment in Parkinson's disease: a </a:t>
            </a:r>
            <a:r>
              <a:rPr lang="en-US" dirty="0" smtClean="0"/>
              <a:t>randomized </a:t>
            </a:r>
            <a:r>
              <a:rPr lang="en-US" dirty="0"/>
              <a:t>controlled study. Journal of Neurology Neurosurgery &amp; Psychiatry. 72 (6), 708-712.</a:t>
            </a:r>
          </a:p>
          <a:p>
            <a:endParaRPr lang="en-US" dirty="0"/>
          </a:p>
          <a:p>
            <a:r>
              <a:rPr lang="en-US" dirty="0"/>
              <a:t>Cools, R. Barker, R.A. Sahakian, B.J. &amp; Robbins, T.W. (December 2001) Enhanced or Impaired Cognitive Function in Parkinson's Disease as a Function of Dopaminergic Medication and Task Demands. Cerebral Cortex, 11 (12), 1136-1143.</a:t>
            </a:r>
          </a:p>
        </p:txBody>
      </p:sp>
    </p:spTree>
    <p:extLst>
      <p:ext uri="{BB962C8B-B14F-4D97-AF65-F5344CB8AC3E}">
        <p14:creationId xmlns:p14="http://schemas.microsoft.com/office/powerpoint/2010/main" val="24515313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209</TotalTime>
  <Words>987</Words>
  <Application>Microsoft Office PowerPoint</Application>
  <PresentationFormat>On-screen Show (4:3)</PresentationFormat>
  <Paragraphs>60</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Apex</vt:lpstr>
      <vt:lpstr>A case study on the Parkinson’s disease.</vt:lpstr>
      <vt:lpstr> PARKINSON’S DISEASE</vt:lpstr>
      <vt:lpstr>Effects of Parkinson’s Disease. </vt:lpstr>
      <vt:lpstr>Behaviors caused with the disease.</vt:lpstr>
      <vt:lpstr>Parkinson’s Disease Deficits</vt:lpstr>
      <vt:lpstr> Treatment on Parkinson's Disease </vt:lpstr>
      <vt:lpstr>Availability of the treatment</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18</cp:revision>
  <dcterms:created xsi:type="dcterms:W3CDTF">2018-12-16T18:02:53Z</dcterms:created>
  <dcterms:modified xsi:type="dcterms:W3CDTF">2018-12-18T01:57:19Z</dcterms:modified>
</cp:coreProperties>
</file>